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579" r:id="rId3"/>
    <p:sldId id="574" r:id="rId4"/>
    <p:sldId id="575" r:id="rId5"/>
    <p:sldId id="576" r:id="rId6"/>
    <p:sldId id="577" r:id="rId7"/>
    <p:sldId id="578" r:id="rId8"/>
    <p:sldId id="587" r:id="rId9"/>
    <p:sldId id="586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601" r:id="rId20"/>
    <p:sldId id="597" r:id="rId21"/>
    <p:sldId id="598" r:id="rId22"/>
    <p:sldId id="599" r:id="rId23"/>
    <p:sldId id="6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/>
    <p:restoredTop sz="93119"/>
  </p:normalViewPr>
  <p:slideViewPr>
    <p:cSldViewPr snapToGrid="0" snapToObjects="1">
      <p:cViewPr>
        <p:scale>
          <a:sx n="90" d="100"/>
          <a:sy n="90" d="100"/>
        </p:scale>
        <p:origin x="148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Evolutionary Simulation, and the Prisoner’s Dilemma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Tit-for-Tat Strategy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Tit-for-Tat</a:t>
            </a:r>
            <a:r>
              <a:rPr lang="en-US" dirty="0">
                <a:solidFill>
                  <a:schemeClr val="bg1"/>
                </a:solidFill>
              </a:rPr>
              <a:t> cooperates on the first round. Thereafter, on every subsequent round, it simply imitates what the other player did on the previous round. (That is, </a:t>
            </a:r>
            <a:r>
              <a:rPr lang="en-US" b="1" dirty="0">
                <a:solidFill>
                  <a:schemeClr val="bg1"/>
                </a:solidFill>
              </a:rPr>
              <a:t>Tit-for-Tat</a:t>
            </a:r>
            <a:r>
              <a:rPr lang="en-US" dirty="0">
                <a:solidFill>
                  <a:schemeClr val="bg1"/>
                </a:solidFill>
              </a:rPr>
              <a:t> does at round N what the other player did at round N-1.)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0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Simulating Evolution in a “PD World”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Consider a world of “animals”, each one playing in a PD tournament against representative rules from the original tournament.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Each animal is completely determined by its actions in the PD game. Each animal has a memory of the past three rounds only.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Since each round has four possibilities (DC, CC, CD, CC), there are sixty-four responses that each animal must remember. Thus, each animal is essentially determined by a 64-entry table (one entry for each of the possible preceding three-round sets).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0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 Sample Axelrod “Memory-3” Creature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(there are 64 rows in this table)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212072" y="1825624"/>
          <a:ext cx="5767855" cy="4351340"/>
        </p:xfrm>
        <a:graphic>
          <a:graphicData uri="http://schemas.openxmlformats.org/drawingml/2006/table">
            <a:tbl>
              <a:tblPr/>
              <a:tblGrid>
                <a:gridCol w="1151683"/>
                <a:gridCol w="1151683"/>
                <a:gridCol w="1161123"/>
                <a:gridCol w="1151683"/>
                <a:gridCol w="1151683"/>
              </a:tblGrid>
              <a:tr h="27567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Next-next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Next-to-last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Last game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chemeClr val="tx2"/>
                          </a:solidFill>
                          <a:effectLst/>
                          <a:latin typeface="Times" charset="0"/>
                        </a:rPr>
                        <a:t>Next Play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de-DE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de-DE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de-DE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de-DE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27567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dirty="0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0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PD World, Continued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It seems, then, that we need sixty-four bits to specify an “animal.” To be a bit more precise, since each animal must </a:t>
            </a:r>
            <a:r>
              <a:rPr lang="en-US" i="1" dirty="0">
                <a:solidFill>
                  <a:schemeClr val="bg1"/>
                </a:solidFill>
              </a:rPr>
              <a:t>begin</a:t>
            </a:r>
            <a:r>
              <a:rPr lang="en-US" dirty="0">
                <a:solidFill>
                  <a:schemeClr val="bg1"/>
                </a:solidFill>
              </a:rPr>
              <a:t> on the first round by making some choice, we include an additional six bits to specify which of the sixty-four table choices we will begin with. Thus, each animal requires seventy bits total.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In each generation, a population of our animals plays against the representative rules. The best-scoring of these animals are preferentially allowed to survive to the next generation. 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We also include new animals created by “mating” between the successful animals. New animals are derived via crossover (between two animals) and occasional mutations.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Rules that evolve in the PD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i="1" dirty="0">
                <a:solidFill>
                  <a:schemeClr val="bg1"/>
                </a:solidFill>
              </a:rPr>
              <a:t>Don’t rock the boat</a:t>
            </a:r>
            <a:r>
              <a:rPr lang="en-US" dirty="0">
                <a:solidFill>
                  <a:schemeClr val="bg1"/>
                </a:solidFill>
              </a:rPr>
              <a:t>: continue to cooperate after three mutual </a:t>
            </a:r>
            <a:r>
              <a:rPr lang="en-US" dirty="0" err="1">
                <a:solidFill>
                  <a:schemeClr val="bg1"/>
                </a:solidFill>
              </a:rPr>
              <a:t>cooperations</a:t>
            </a:r>
            <a:r>
              <a:rPr lang="en-US" dirty="0">
                <a:solidFill>
                  <a:schemeClr val="bg1"/>
                </a:solidFill>
              </a:rPr>
              <a:t> (cooperate after CC, CC, CC)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Be </a:t>
            </a:r>
            <a:r>
              <a:rPr lang="en-US" i="1" dirty="0" err="1">
                <a:solidFill>
                  <a:schemeClr val="bg1"/>
                </a:solidFill>
              </a:rPr>
              <a:t>provocable</a:t>
            </a:r>
            <a:r>
              <a:rPr lang="en-US" dirty="0">
                <a:solidFill>
                  <a:schemeClr val="bg1"/>
                </a:solidFill>
              </a:rPr>
              <a:t>: defect when the other player defects out of the blue (defect after CC, CC, CD)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Accept an apology</a:t>
            </a:r>
            <a:r>
              <a:rPr lang="en-US" dirty="0">
                <a:solidFill>
                  <a:schemeClr val="bg1"/>
                </a:solidFill>
              </a:rPr>
              <a:t>: continue to cooperate after cooperation has been restored (cooperate after DC, CD, CC)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Forget</a:t>
            </a:r>
            <a:r>
              <a:rPr lang="en-US" dirty="0">
                <a:solidFill>
                  <a:schemeClr val="bg1"/>
                </a:solidFill>
              </a:rPr>
              <a:t>: cooperate when mutual cooperation has been restored after an exploitation (cooperate after CD, CC, CC)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Accept a rut</a:t>
            </a:r>
            <a:r>
              <a:rPr lang="en-US" dirty="0">
                <a:solidFill>
                  <a:schemeClr val="bg1"/>
                </a:solidFill>
              </a:rPr>
              <a:t>: defect after three mutual defections (defect after DD, DD, DD)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4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Evolution of a PD “World” (Lindgren, 1991)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 this world, we can have PD players with varying memories. Each of these “creatures” plays an iterated PD game with each of the others.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We’ll represent a defection as a “0” and a cooperation as a “1” in describing our animals.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also (importantly) </a:t>
            </a:r>
            <a:r>
              <a:rPr lang="en-US" i="1" dirty="0" smtClean="0">
                <a:solidFill>
                  <a:schemeClr val="bg1"/>
                </a:solidFill>
              </a:rPr>
              <a:t>noise</a:t>
            </a:r>
            <a:r>
              <a:rPr lang="en-US" dirty="0" smtClean="0">
                <a:solidFill>
                  <a:schemeClr val="bg1"/>
                </a:solidFill>
              </a:rPr>
              <a:t> in this simulation: on rare occasions (but not </a:t>
            </a:r>
            <a:r>
              <a:rPr lang="en-US" i="1" dirty="0" smtClean="0">
                <a:solidFill>
                  <a:schemeClr val="bg1"/>
                </a:solidFill>
              </a:rPr>
              <a:t>too</a:t>
            </a:r>
            <a:r>
              <a:rPr lang="en-US" dirty="0" smtClean="0">
                <a:solidFill>
                  <a:schemeClr val="bg1"/>
                </a:solidFill>
              </a:rPr>
              <a:t> rare), a creature accidentally makes the opposite response, by mistake, from what it would ordinarily do. That is, a creature that wants to cooperate on a given round might accidentally defect.</a:t>
            </a:r>
          </a:p>
        </p:txBody>
      </p:sp>
    </p:spTree>
    <p:extLst>
      <p:ext uri="{BB962C8B-B14F-4D97-AF65-F5344CB8AC3E}">
        <p14:creationId xmlns:p14="http://schemas.microsoft.com/office/powerpoint/2010/main" val="206328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Memory-0 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memory-0 creature cannot recall anything at all about past iterations. The only memory-0 creatures are: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0 		All-Defect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1		All-Cooperate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Memory-1 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0313" cy="13604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memory-1 creature remembers only what the </a:t>
            </a:r>
            <a:r>
              <a:rPr lang="en-US" i="1" dirty="0" smtClean="0">
                <a:solidFill>
                  <a:schemeClr val="bg1"/>
                </a:solidFill>
              </a:rPr>
              <a:t>other</a:t>
            </a:r>
            <a:r>
              <a:rPr lang="en-US" dirty="0" smtClean="0">
                <a:solidFill>
                  <a:schemeClr val="bg1"/>
                </a:solidFill>
              </a:rPr>
              <a:t> player did on the previous round. It can thus make a decision based on whether the other player’s previous response was 0 or 1.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37396"/>
              </p:ext>
            </p:extLst>
          </p:nvPr>
        </p:nvGraphicFramePr>
        <p:xfrm>
          <a:off x="674687" y="36004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90190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810677"/>
              </p:ext>
            </p:extLst>
          </p:nvPr>
        </p:nvGraphicFramePr>
        <p:xfrm>
          <a:off x="3498848" y="35879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88285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841669"/>
              </p:ext>
            </p:extLst>
          </p:nvPr>
        </p:nvGraphicFramePr>
        <p:xfrm>
          <a:off x="6396034" y="35879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393688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56058"/>
              </p:ext>
            </p:extLst>
          </p:nvPr>
        </p:nvGraphicFramePr>
        <p:xfrm>
          <a:off x="9293220" y="36004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695325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5629275"/>
            <a:ext cx="10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All-defect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9538" y="5614985"/>
            <a:ext cx="107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it-for-tat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5612" y="5613913"/>
            <a:ext cx="15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Anti-Tit-for-Tat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8837" y="5629275"/>
            <a:ext cx="144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All-cooperate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Memory-2 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534"/>
            <a:ext cx="10120313" cy="136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memory-2 creature remembers what the </a:t>
            </a:r>
            <a:r>
              <a:rPr lang="en-US" i="1" dirty="0" smtClean="0">
                <a:solidFill>
                  <a:schemeClr val="bg1"/>
                </a:solidFill>
              </a:rPr>
              <a:t>other</a:t>
            </a:r>
            <a:r>
              <a:rPr lang="en-US" dirty="0" smtClean="0">
                <a:solidFill>
                  <a:schemeClr val="bg1"/>
                </a:solidFill>
              </a:rPr>
              <a:t> player did on the previous round, and what it did itself on the previous round. It is thus represented by a table with </a:t>
            </a:r>
            <a:r>
              <a:rPr lang="en-US" smtClean="0">
                <a:solidFill>
                  <a:schemeClr val="bg1"/>
                </a:solidFill>
              </a:rPr>
              <a:t>four entries.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3538" y="5998607"/>
            <a:ext cx="107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it-for-tat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03611"/>
              </p:ext>
            </p:extLst>
          </p:nvPr>
        </p:nvGraphicFramePr>
        <p:xfrm>
          <a:off x="969437" y="3045326"/>
          <a:ext cx="3154362" cy="2753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54"/>
                <a:gridCol w="1051454"/>
                <a:gridCol w="1051454"/>
              </a:tblGrid>
              <a:tr h="942517">
                <a:tc>
                  <a:txBody>
                    <a:bodyPr/>
                    <a:lstStyle/>
                    <a:p>
                      <a:r>
                        <a:rPr lang="en-US" dirty="0" smtClean="0"/>
                        <a:t>Me</a:t>
                      </a:r>
                      <a:r>
                        <a:rPr lang="en-US" baseline="0" dirty="0" smtClean="0"/>
                        <a:t>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player</a:t>
                      </a:r>
                      <a:r>
                        <a:rPr lang="en-US" baseline="0" dirty="0" smtClean="0"/>
                        <a:t>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response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74394"/>
              </p:ext>
            </p:extLst>
          </p:nvPr>
        </p:nvGraphicFramePr>
        <p:xfrm>
          <a:off x="5379512" y="3045326"/>
          <a:ext cx="3154362" cy="2753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54"/>
                <a:gridCol w="1051454"/>
                <a:gridCol w="1051454"/>
              </a:tblGrid>
              <a:tr h="942517">
                <a:tc>
                  <a:txBody>
                    <a:bodyPr/>
                    <a:lstStyle/>
                    <a:p>
                      <a:r>
                        <a:rPr lang="en-US" dirty="0" smtClean="0"/>
                        <a:t>Me</a:t>
                      </a:r>
                      <a:r>
                        <a:rPr lang="en-US" baseline="0" dirty="0" smtClean="0"/>
                        <a:t>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player</a:t>
                      </a:r>
                      <a:r>
                        <a:rPr lang="en-US" baseline="0" dirty="0" smtClean="0"/>
                        <a:t>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response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86363" y="5998607"/>
            <a:ext cx="443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Creature 0111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(a new genome </a:t>
            </a:r>
            <a:r>
              <a:rPr lang="en-US" smtClean="0">
                <a:solidFill>
                  <a:schemeClr val="bg1"/>
                </a:solidFill>
              </a:rPr>
              <a:t>for memory 2)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07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971"/>
            <a:ext cx="10515600" cy="13255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Memory-3 </a:t>
            </a:r>
            <a:r>
              <a:rPr lang="en-US" dirty="0" smtClean="0">
                <a:solidFill>
                  <a:schemeClr val="bg1"/>
                </a:solidFill>
              </a:rPr>
              <a:t>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359"/>
            <a:ext cx="10120313" cy="136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memory-3 creature remembers what the </a:t>
            </a:r>
            <a:r>
              <a:rPr lang="en-US" i="1" dirty="0" smtClean="0">
                <a:solidFill>
                  <a:schemeClr val="bg1"/>
                </a:solidFill>
              </a:rPr>
              <a:t>other</a:t>
            </a:r>
            <a:r>
              <a:rPr lang="en-US" dirty="0" smtClean="0">
                <a:solidFill>
                  <a:schemeClr val="bg1"/>
                </a:solidFill>
              </a:rPr>
              <a:t> player did on the two previous rounds, and what it did itself on the previous round. It is thus represented by a table with eight entries.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301610"/>
              </p:ext>
            </p:extLst>
          </p:nvPr>
        </p:nvGraphicFramePr>
        <p:xfrm>
          <a:off x="981075" y="2618847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 (n-2)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response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50283" y="6229350"/>
            <a:ext cx="19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Creature 01101001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1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One</a:t>
            </a:r>
            <a:r>
              <a:rPr lang="en-US" dirty="0" smtClean="0">
                <a:solidFill>
                  <a:schemeClr val="bg1"/>
                </a:solidFill>
              </a:rPr>
              <a:t> more problem set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(due Wednesday 12/13)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will involve two (small-scale) programming problems, and will be sent out by Wednesday of this week. The problems will involve creating a perceptron model and creating a simple game-theoretic automaton model.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FINAL EXAM: MONDAY DECEMBER 18, 7:30 (this room)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Reading for Wednesday 12/6: Axelrod (on D2L site)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Guest lecture on tactile robotics Monday 12/4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we’ve got so far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creature with memory </a:t>
            </a:r>
            <a:r>
              <a:rPr lang="en-US" i="1" dirty="0" smtClean="0">
                <a:solidFill>
                  <a:schemeClr val="bg1"/>
                </a:solidFill>
              </a:rPr>
              <a:t>n </a:t>
            </a:r>
            <a:r>
              <a:rPr lang="en-US" dirty="0" smtClean="0">
                <a:solidFill>
                  <a:schemeClr val="bg1"/>
                </a:solidFill>
              </a:rPr>
              <a:t>is represented by a table with 2</a:t>
            </a:r>
            <a:r>
              <a:rPr lang="en-US" baseline="30000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 distinct responses.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Thus, there are as many memory-</a:t>
            </a:r>
            <a:r>
              <a:rPr lang="en-US" i="1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 creatures as there are binary strings of length 2</a:t>
            </a:r>
            <a:r>
              <a:rPr lang="en-US" baseline="30000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US" dirty="0" smtClean="0">
                <a:solidFill>
                  <a:schemeClr val="bg1"/>
                </a:solidFill>
              </a:rPr>
              <a:t> there are 2^(2</a:t>
            </a:r>
            <a:r>
              <a:rPr lang="en-US" baseline="30000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) distinct memory-</a:t>
            </a:r>
            <a:r>
              <a:rPr lang="en-US" i="1" dirty="0" smtClean="0">
                <a:solidFill>
                  <a:schemeClr val="bg1"/>
                </a:solidFill>
              </a:rPr>
              <a:t>n </a:t>
            </a:r>
            <a:r>
              <a:rPr lang="en-US" dirty="0" smtClean="0">
                <a:solidFill>
                  <a:schemeClr val="bg1"/>
                </a:solidFill>
              </a:rPr>
              <a:t>creatures.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are 2 memory-0 creatures; 4 memory-1 creatures; 16 memory-2 creatures;  256 memory-3 creatures; 64K memory-4 creatures; and so forth.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memory </a:t>
            </a:r>
            <a:r>
              <a:rPr lang="en-US" i="1" dirty="0" smtClean="0">
                <a:solidFill>
                  <a:schemeClr val="bg1"/>
                </a:solidFill>
              </a:rPr>
              <a:t>n </a:t>
            </a:r>
            <a:r>
              <a:rPr lang="en-US" dirty="0" smtClean="0">
                <a:solidFill>
                  <a:schemeClr val="bg1"/>
                </a:solidFill>
              </a:rPr>
              <a:t>creature can exhibit the behavior of any creature with smaller memory; it can also exhibit new behaviors based on its additional memory.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8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Mutations in Lindgren’s World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Point mutation:    0011 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00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0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1</a:t>
            </a:r>
          </a:p>
          <a:p>
            <a:endParaRPr lang="en-US" dirty="0">
              <a:solidFill>
                <a:schemeClr val="bg1"/>
              </a:solidFill>
              <a:sym typeface="Wingdings"/>
            </a:endParaRPr>
          </a:p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Gene duplication (adding one to memory without changing behavior):   01    01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01</a:t>
            </a:r>
            <a:endParaRPr lang="en-US" dirty="0" smtClean="0">
              <a:solidFill>
                <a:schemeClr val="bg1"/>
              </a:solidFill>
              <a:sym typeface="Wingdings"/>
            </a:endParaRPr>
          </a:p>
          <a:p>
            <a:endParaRPr lang="en-US" dirty="0">
              <a:solidFill>
                <a:schemeClr val="bg1"/>
              </a:solidFill>
              <a:sym typeface="Wingdings"/>
            </a:endParaRPr>
          </a:p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Gene halving (first or second half of the genome is removed):        0111  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01</a:t>
            </a:r>
            <a:endParaRPr lang="en-US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9617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600 generations (replication is based on success within the population)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605" y="1825625"/>
            <a:ext cx="73987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275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30,000 Generations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560" y="1508838"/>
            <a:ext cx="6530880" cy="2634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23" y="4280263"/>
            <a:ext cx="6530880" cy="2377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5888" y="2700338"/>
            <a:ext cx="108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Species</a:t>
            </a:r>
          </a:p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ver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5888" y="4652963"/>
            <a:ext cx="1085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Average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score</a:t>
            </a:r>
          </a:p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ver time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5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169520"/>
            <a:ext cx="2832100" cy="433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227" y="1118720"/>
            <a:ext cx="2959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412377"/>
            <a:ext cx="3823854" cy="3299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6803" y="769220"/>
            <a:ext cx="619216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bg1"/>
                </a:solidFill>
              </a:rPr>
              <a:t>Here </a:t>
            </a:r>
            <a:r>
              <a:rPr lang="en-US" sz="2400" b="1" dirty="0">
                <a:solidFill>
                  <a:schemeClr val="bg1"/>
                </a:solidFill>
              </a:rPr>
              <a:t>is the deal that we are offering both you and Clyde:</a:t>
            </a:r>
            <a:endParaRPr lang="en-US" sz="2400" dirty="0">
              <a:solidFill>
                <a:schemeClr val="bg1"/>
              </a:solidFill>
            </a:endParaRPr>
          </a:p>
          <a:p>
            <a:pPr fontAlgn="base"/>
            <a:endParaRPr lang="en-US" dirty="0" smtClean="0">
              <a:solidFill>
                <a:schemeClr val="bg1"/>
              </a:solidFill>
            </a:endParaRPr>
          </a:p>
          <a:p>
            <a:pPr fontAlgn="base"/>
            <a:r>
              <a:rPr lang="en-US" sz="2400" dirty="0" smtClean="0">
                <a:solidFill>
                  <a:schemeClr val="bg1"/>
                </a:solidFill>
              </a:rPr>
              <a:t>If </a:t>
            </a:r>
            <a:r>
              <a:rPr lang="en-US" sz="2400" dirty="0">
                <a:solidFill>
                  <a:schemeClr val="bg1"/>
                </a:solidFill>
              </a:rPr>
              <a:t>you confess, and Clyde doesn’t, you’ll go free and he gets 20 years. On the other hand, if you don’t confess, and he does, then </a:t>
            </a:r>
            <a:r>
              <a:rPr lang="en-US" sz="2400" i="1" dirty="0">
                <a:solidFill>
                  <a:schemeClr val="bg1"/>
                </a:solidFill>
              </a:rPr>
              <a:t>he</a:t>
            </a:r>
            <a:r>
              <a:rPr lang="en-US" sz="2400" dirty="0">
                <a:solidFill>
                  <a:schemeClr val="bg1"/>
                </a:solidFill>
              </a:rPr>
              <a:t> goes free, and </a:t>
            </a:r>
            <a:r>
              <a:rPr lang="en-US" sz="2400" i="1" dirty="0">
                <a:solidFill>
                  <a:schemeClr val="bg1"/>
                </a:solidFill>
              </a:rPr>
              <a:t>you</a:t>
            </a:r>
            <a:r>
              <a:rPr lang="en-US" sz="2400" dirty="0">
                <a:solidFill>
                  <a:schemeClr val="bg1"/>
                </a:solidFill>
              </a:rPr>
              <a:t> get 20 years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fontAlgn="base"/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If you both confess, you both get 10 years in prison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fontAlgn="base"/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If you both clam up, we’ll convict you both on a lesser charge (endangering corn), and you both get 1 year. 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29" y="709833"/>
            <a:ext cx="9779000" cy="5410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164038" y="226489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64038" y="406321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4038" y="6120033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64038" y="2264898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95737" y="2264897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54862" y="2264896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Prisoner’s Dilemma: the Formal Conditions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		D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D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</a:p>
          <a:p>
            <a:pPr marL="0" indent="0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			C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 (</a:t>
            </a:r>
            <a:r>
              <a:rPr lang="en-US" sz="3600" dirty="0" smtClean="0">
                <a:solidFill>
                  <a:srgbClr val="FF0000"/>
                </a:solidFill>
              </a:rPr>
              <a:t>D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+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  <a:r>
              <a:rPr lang="en-US" sz="3600" dirty="0" smtClean="0">
                <a:solidFill>
                  <a:schemeClr val="bg1"/>
                </a:solidFill>
              </a:rPr>
              <a:t>)/2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23900"/>
            <a:ext cx="9677400" cy="541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727940" y="226489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27940" y="4135901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27940" y="6148167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7940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19779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21108" y="2264898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75" y="1101725"/>
            <a:ext cx="3164368" cy="49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Simple Axelrod-Tournament-like strategies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>
                <a:solidFill>
                  <a:schemeClr val="bg1"/>
                </a:solidFill>
              </a:rPr>
              <a:t>All-Defect</a:t>
            </a:r>
            <a:r>
              <a:rPr lang="en-US" dirty="0">
                <a:solidFill>
                  <a:schemeClr val="bg1"/>
                </a:solidFill>
              </a:rPr>
              <a:t> simply defects on every round</a:t>
            </a:r>
            <a:endParaRPr lang="en-US" b="1" dirty="0">
              <a:solidFill>
                <a:schemeClr val="bg1"/>
              </a:solidFill>
            </a:endParaRP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Poor-Trusting-Fool </a:t>
            </a:r>
            <a:r>
              <a:rPr lang="en-US" dirty="0">
                <a:solidFill>
                  <a:schemeClr val="bg1"/>
                </a:solidFill>
              </a:rPr>
              <a:t>simply cooperates on every round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Random</a:t>
            </a:r>
            <a:r>
              <a:rPr lang="en-US" dirty="0">
                <a:solidFill>
                  <a:schemeClr val="bg1"/>
                </a:solidFill>
              </a:rPr>
              <a:t> is a “test” strategy that simply cooperates or defects randomly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Unforgiving</a:t>
            </a:r>
            <a:r>
              <a:rPr lang="en-US" dirty="0">
                <a:solidFill>
                  <a:schemeClr val="bg1"/>
                </a:solidFill>
              </a:rPr>
              <a:t> cooperates initially until the first time that the other player defects; after that, </a:t>
            </a:r>
            <a:r>
              <a:rPr lang="en-US" b="1" dirty="0">
                <a:solidFill>
                  <a:schemeClr val="bg1"/>
                </a:solidFill>
              </a:rPr>
              <a:t>Unforgiving</a:t>
            </a:r>
            <a:r>
              <a:rPr lang="en-US" dirty="0">
                <a:solidFill>
                  <a:schemeClr val="bg1"/>
                </a:solidFill>
              </a:rPr>
              <a:t> defects forever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32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89318</TotalTime>
  <Words>1249</Words>
  <Application>Microsoft Macintosh PowerPoint</Application>
  <PresentationFormat>Widescreen</PresentationFormat>
  <Paragraphs>214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Mangal</vt:lpstr>
      <vt:lpstr>Times</vt:lpstr>
      <vt:lpstr>Wingdings</vt:lpstr>
      <vt:lpstr>Arial</vt:lpstr>
      <vt:lpstr>Office Theme</vt:lpstr>
      <vt:lpstr>Evolutionary Simulation, and the Prisoner’s Dilemma </vt:lpstr>
      <vt:lpstr>One more problem set  (due Wednesday 12/13)</vt:lpstr>
      <vt:lpstr>PowerPoint Presentation</vt:lpstr>
      <vt:lpstr>PowerPoint Presentation</vt:lpstr>
      <vt:lpstr>PowerPoint Presentation</vt:lpstr>
      <vt:lpstr>Prisoner’s Dilemma: the Formal Conditions</vt:lpstr>
      <vt:lpstr>PowerPoint Presentation</vt:lpstr>
      <vt:lpstr>PowerPoint Presentation</vt:lpstr>
      <vt:lpstr>Some Simple Axelrod-Tournament-like strategies</vt:lpstr>
      <vt:lpstr>The Tit-for-Tat Strategy</vt:lpstr>
      <vt:lpstr>Simulating Evolution in a “PD World”</vt:lpstr>
      <vt:lpstr>A Sample Axelrod “Memory-3” Creature (there are 64 rows in this table)</vt:lpstr>
      <vt:lpstr>PD World, Continued</vt:lpstr>
      <vt:lpstr>Rules that evolve in the PD system</vt:lpstr>
      <vt:lpstr>Evolution of a PD “World” (Lindgren, 1991)</vt:lpstr>
      <vt:lpstr>Memory-0 Creatures</vt:lpstr>
      <vt:lpstr>Memory-1 Creatures</vt:lpstr>
      <vt:lpstr>Memory-2 Creatures</vt:lpstr>
      <vt:lpstr>Memory-3 Creatures</vt:lpstr>
      <vt:lpstr>What we’ve got so far…</vt:lpstr>
      <vt:lpstr>Mutations in Lindgren’s World</vt:lpstr>
      <vt:lpstr>600 generations (replication is based on success within the population)</vt:lpstr>
      <vt:lpstr>30,000 Generations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334</cp:revision>
  <dcterms:created xsi:type="dcterms:W3CDTF">2017-08-27T18:15:55Z</dcterms:created>
  <dcterms:modified xsi:type="dcterms:W3CDTF">2017-12-01T19:37:53Z</dcterms:modified>
</cp:coreProperties>
</file>